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20"/>
  </p:notesMasterIdLst>
  <p:handoutMasterIdLst>
    <p:handoutMasterId r:id="rId21"/>
  </p:handoutMasterIdLst>
  <p:sldIdLst>
    <p:sldId id="670" r:id="rId4"/>
    <p:sldId id="1719" r:id="rId5"/>
    <p:sldId id="1670" r:id="rId6"/>
    <p:sldId id="3125" r:id="rId7"/>
    <p:sldId id="3128" r:id="rId8"/>
    <p:sldId id="1876" r:id="rId9"/>
    <p:sldId id="1883" r:id="rId10"/>
    <p:sldId id="286" r:id="rId11"/>
    <p:sldId id="3124" r:id="rId12"/>
    <p:sldId id="3129" r:id="rId13"/>
    <p:sldId id="1874" r:id="rId14"/>
    <p:sldId id="1896" r:id="rId15"/>
    <p:sldId id="3136" r:id="rId16"/>
    <p:sldId id="3138" r:id="rId17"/>
    <p:sldId id="689" r:id="rId18"/>
    <p:sldId id="1884"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1876"/>
            <p14:sldId id="1883"/>
            <p14:sldId id="286"/>
            <p14:sldId id="3124"/>
            <p14:sldId id="3129"/>
            <p14:sldId id="1874"/>
          </p14:sldIdLst>
        </p14:section>
        <p14:section name="Lab Content" id="{DED81072-52AB-4250-8920-201B3C5D2D2E}">
          <p14:sldIdLst>
            <p14:sldId id="1896"/>
            <p14:sldId id="3136"/>
            <p14:sldId id="3138"/>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61310" autoAdjust="0"/>
  </p:normalViewPr>
  <p:slideViewPr>
    <p:cSldViewPr snapToGrid="0">
      <p:cViewPr varScale="1">
        <p:scale>
          <a:sx n="109" d="100"/>
          <a:sy n="109" d="100"/>
        </p:scale>
        <p:origin x="2304"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3/22/2019 12:57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3/22/2019 12:57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3141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31678787"/>
              </p:ext>
            </p:extLst>
          </p:nvPr>
        </p:nvGraphicFramePr>
        <p:xfrm>
          <a:off x="457150" y="953215"/>
          <a:ext cx="11467932" cy="5433310"/>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Enhance a Bot with LUIS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30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language understanding plays a part in AI applications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get connection information for LUIS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integrate LUIS and Bots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how LUIS provides language understanding to AI applications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how to find the connection information for the Bot and LUIS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know how to integrate LUIS and Bots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marR="0" lvl="0"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should understand how to use LUIS to provide natural language understanding for a Bot</a:t>
                      </a:r>
                      <a:endParaRPr lang="en-US" altLang="ja-JP"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locate endpoint and key values for the services</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integrate LUIS and a Bot</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430887"/>
          </a:xfrm>
        </p:spPr>
        <p:txBody>
          <a:bodyPr/>
          <a:lstStyle/>
          <a:p>
            <a:r>
              <a:rPr lang="en-US" dirty="0"/>
              <a:t>L01 – Guided Walkthrough, Integrate LUIS and a Bot</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2009409" y="3152001"/>
            <a:ext cx="8173182" cy="553998"/>
          </a:xfrm>
        </p:spPr>
        <p:txBody>
          <a:bodyPr/>
          <a:lstStyle/>
          <a:p>
            <a:r>
              <a:rPr lang="en-US" dirty="0"/>
              <a:t>Walkthrough – Integrate LUIS and a Bot</a:t>
            </a:r>
          </a:p>
        </p:txBody>
      </p:sp>
    </p:spTree>
    <p:extLst>
      <p:ext uri="{BB962C8B-B14F-4D97-AF65-F5344CB8AC3E}">
        <p14:creationId xmlns:p14="http://schemas.microsoft.com/office/powerpoint/2010/main" val="10049792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7: Integrate LUIS into Bot Dialogs</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1465016"/>
          </a:xfrm>
        </p:spPr>
        <p:txBody>
          <a:bodyPr/>
          <a:lstStyle/>
          <a:p>
            <a:r>
              <a:rPr lang="en-US" dirty="0"/>
              <a:t>Add LUIS to your C# Code</a:t>
            </a:r>
            <a:endParaRPr lang="en-GB" dirty="0"/>
          </a:p>
          <a:p>
            <a:r>
              <a:rPr lang="en-US" dirty="0"/>
              <a:t>Add LUIS to the </a:t>
            </a:r>
            <a:r>
              <a:rPr lang="en-US" dirty="0" err="1"/>
              <a:t>PictureBot</a:t>
            </a:r>
            <a:r>
              <a:rPr lang="en-US" dirty="0"/>
              <a:t> Dialog</a:t>
            </a:r>
          </a:p>
          <a:p>
            <a:r>
              <a:rPr lang="en-US" dirty="0"/>
              <a:t>Test the LUIS Service</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2585323"/>
          </a:xfrm>
        </p:spPr>
        <p:txBody>
          <a:bodyPr/>
          <a:lstStyle/>
          <a:p>
            <a:r>
              <a:rPr lang="en-US" dirty="0"/>
              <a:t>Our bot is now capable of taking in a user's input and responding based on the user's input. Unfortunately, our bot's communication skills are brittle. One typo, or a rephrasing of words, and the bot will not understand. This can cause frustration for the user. We can greatly increase the bot's conversational abilities by enabling it to understand natural language with the LUIS model we built</a:t>
            </a:r>
            <a:endParaRPr lang="en-US" sz="2400" dirty="0"/>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exploring the scenarios and case studies on the LUIS documentation pages </a:t>
            </a:r>
            <a:r>
              <a:rPr kumimoji="0" lang="en-US" sz="1800" b="0" i="0" u="none" strike="noStrike" kern="0" cap="none" spc="0" normalizeH="0" baseline="0" noProof="0">
                <a:ln>
                  <a:noFill/>
                </a:ln>
                <a:solidFill>
                  <a:prstClr val="white"/>
                </a:solidFill>
                <a:effectLst/>
                <a:uLnTx/>
                <a:uFillTx/>
                <a:latin typeface="Segoe UI"/>
                <a:ea typeface="+mn-ea"/>
                <a:cs typeface="+mn-cs"/>
              </a:rPr>
              <a:t>on Microsoft’s Azure Web Site.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Language Understanding in an AI Setting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Connection Properties for LUIS and Bots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How to Integrate LUIS and Bots</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36220"/>
            <a:ext cx="4530002" cy="2215991"/>
          </a:xfrm>
        </p:spPr>
        <p:txBody>
          <a:bodyPr/>
          <a:lstStyle/>
          <a:p>
            <a:r>
              <a:rPr lang="en-US" dirty="0"/>
              <a:t>AI-100T01A</a:t>
            </a:r>
            <a:br>
              <a:rPr lang="en-US" dirty="0"/>
            </a:br>
            <a:br>
              <a:rPr lang="en-US" dirty="0"/>
            </a:br>
            <a:r>
              <a:rPr lang="en-US" dirty="0"/>
              <a:t>Module 05: Enhance your Bot with LUIS</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465016"/>
          </a:xfrm>
        </p:spPr>
        <p:txBody>
          <a:bodyPr/>
          <a:lstStyle/>
          <a:p>
            <a:r>
              <a:rPr lang="en-US" dirty="0"/>
              <a:t>Introducing Language Understanding in AI</a:t>
            </a:r>
          </a:p>
          <a:p>
            <a:r>
              <a:rPr lang="en-US" dirty="0"/>
              <a:t>Integrate LUIS and a Bot</a:t>
            </a:r>
          </a:p>
          <a:p>
            <a:r>
              <a:rPr lang="en-US" dirty="0"/>
              <a:t>Lab: Integrate LUIS with the Bot</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727352" y="2280930"/>
            <a:ext cx="6723707" cy="2215991"/>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01</a:t>
            </a:r>
          </a:p>
          <a:p>
            <a:pPr lvl="0">
              <a:defRPr/>
            </a:pPr>
            <a:r>
              <a:rPr lang="en-US" sz="3600" dirty="0">
                <a:solidFill>
                  <a:schemeClr val="accent1"/>
                </a:solidFill>
                <a:latin typeface="Segoe UI Semibold"/>
              </a:rPr>
              <a:t>Overview of Language Understanding in AI Applications</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1.04167E-6 -2.96296E-6 L 1.04167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465016"/>
          </a:xfrm>
        </p:spPr>
        <p:txBody>
          <a:bodyPr/>
          <a:lstStyle/>
          <a:p>
            <a:r>
              <a:rPr lang="en-US" dirty="0"/>
              <a:t>L01 – Introduce Language Understanding in AI Applications</a:t>
            </a:r>
          </a:p>
          <a:p>
            <a:r>
              <a:rPr lang="en-US" dirty="0"/>
              <a:t>L02 – Understand the Connection Points for LUIS and Bots</a:t>
            </a:r>
          </a:p>
          <a:p>
            <a:pPr marL="0" indent="0">
              <a:buNone/>
            </a:pPr>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636D-E57D-4017-BD15-AE4FD936568F}"/>
              </a:ext>
            </a:extLst>
          </p:cNvPr>
          <p:cNvSpPr>
            <a:spLocks noGrp="1"/>
          </p:cNvSpPr>
          <p:nvPr>
            <p:ph type="title"/>
          </p:nvPr>
        </p:nvSpPr>
        <p:spPr>
          <a:xfrm>
            <a:off x="588263" y="457200"/>
            <a:ext cx="11018520" cy="553998"/>
          </a:xfrm>
        </p:spPr>
        <p:txBody>
          <a:bodyPr/>
          <a:lstStyle/>
          <a:p>
            <a:r>
              <a:rPr lang="en-US" dirty="0"/>
              <a:t>Introduction</a:t>
            </a:r>
          </a:p>
        </p:txBody>
      </p:sp>
      <p:sp>
        <p:nvSpPr>
          <p:cNvPr id="3" name="Text Placeholder 2">
            <a:extLst>
              <a:ext uri="{FF2B5EF4-FFF2-40B4-BE49-F238E27FC236}">
                <a16:creationId xmlns:a16="http://schemas.microsoft.com/office/drawing/2014/main" id="{69289FEF-9006-4B71-9326-E4D8120254F7}"/>
              </a:ext>
            </a:extLst>
          </p:cNvPr>
          <p:cNvSpPr>
            <a:spLocks noGrp="1"/>
          </p:cNvSpPr>
          <p:nvPr>
            <p:ph type="body" sz="quarter" idx="10"/>
          </p:nvPr>
        </p:nvSpPr>
        <p:spPr>
          <a:xfrm>
            <a:off x="588263" y="1659626"/>
            <a:ext cx="10969625" cy="861774"/>
          </a:xfrm>
        </p:spPr>
        <p:txBody>
          <a:bodyPr/>
          <a:lstStyle/>
          <a:p>
            <a:r>
              <a:rPr lang="en-US" dirty="0"/>
              <a:t>Connecting your bot to a LUIS application can provide the bot with the ability to understand language.</a:t>
            </a:r>
          </a:p>
        </p:txBody>
      </p:sp>
    </p:spTree>
    <p:extLst>
      <p:ext uri="{BB962C8B-B14F-4D97-AF65-F5344CB8AC3E}">
        <p14:creationId xmlns:p14="http://schemas.microsoft.com/office/powerpoint/2010/main" val="374139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7F4-4BD5-43A7-9F1F-2204DD4C4DA2}"/>
              </a:ext>
            </a:extLst>
          </p:cNvPr>
          <p:cNvSpPr>
            <a:spLocks noGrp="1"/>
          </p:cNvSpPr>
          <p:nvPr>
            <p:ph type="title"/>
          </p:nvPr>
        </p:nvSpPr>
        <p:spPr/>
        <p:txBody>
          <a:bodyPr/>
          <a:lstStyle/>
          <a:p>
            <a:r>
              <a:rPr lang="en-US" dirty="0"/>
              <a:t>Accessing your LUIS App</a:t>
            </a:r>
          </a:p>
        </p:txBody>
      </p:sp>
      <p:pic>
        <p:nvPicPr>
          <p:cNvPr id="7" name="Picture 6">
            <a:extLst>
              <a:ext uri="{FF2B5EF4-FFF2-40B4-BE49-F238E27FC236}">
                <a16:creationId xmlns:a16="http://schemas.microsoft.com/office/drawing/2014/main" id="{1DED7A1C-74E1-42FD-9DB7-4A49BAC4BAE6}"/>
              </a:ext>
            </a:extLst>
          </p:cNvPr>
          <p:cNvPicPr>
            <a:picLocks noChangeAspect="1"/>
          </p:cNvPicPr>
          <p:nvPr/>
        </p:nvPicPr>
        <p:blipFill>
          <a:blip r:embed="rId2"/>
          <a:stretch>
            <a:fillRect/>
          </a:stretch>
        </p:blipFill>
        <p:spPr>
          <a:xfrm>
            <a:off x="448305" y="1980889"/>
            <a:ext cx="8201867" cy="39720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a:extLst>
              <a:ext uri="{FF2B5EF4-FFF2-40B4-BE49-F238E27FC236}">
                <a16:creationId xmlns:a16="http://schemas.microsoft.com/office/drawing/2014/main" id="{4BE6FFCC-861F-4553-BB29-88C8B68123C9}"/>
              </a:ext>
            </a:extLst>
          </p:cNvPr>
          <p:cNvPicPr>
            <a:picLocks noChangeAspect="1"/>
          </p:cNvPicPr>
          <p:nvPr/>
        </p:nvPicPr>
        <p:blipFill>
          <a:blip r:embed="rId3"/>
          <a:stretch>
            <a:fillRect/>
          </a:stretch>
        </p:blipFill>
        <p:spPr>
          <a:xfrm>
            <a:off x="4655977" y="999516"/>
            <a:ext cx="7288452" cy="485896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1707885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782DE3-C42C-4775-9310-846D8D33C53F}"/>
              </a:ext>
            </a:extLst>
          </p:cNvPr>
          <p:cNvSpPr/>
          <p:nvPr/>
        </p:nvSpPr>
        <p:spPr bwMode="auto">
          <a:xfrm>
            <a:off x="149290" y="1651518"/>
            <a:ext cx="7016620" cy="5029200"/>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E39AD0C-8FCA-4343-97AA-D77F682FA8BA}"/>
              </a:ext>
            </a:extLst>
          </p:cNvPr>
          <p:cNvPicPr>
            <a:picLocks noChangeAspect="1"/>
          </p:cNvPicPr>
          <p:nvPr/>
        </p:nvPicPr>
        <p:blipFill>
          <a:blip r:embed="rId2"/>
          <a:stretch>
            <a:fillRect/>
          </a:stretch>
        </p:blipFill>
        <p:spPr>
          <a:xfrm>
            <a:off x="305696" y="3534768"/>
            <a:ext cx="6575412" cy="2865677"/>
          </a:xfrm>
          <a:prstGeom prst="rect">
            <a:avLst/>
          </a:prstGeom>
        </p:spPr>
      </p:pic>
      <p:sp>
        <p:nvSpPr>
          <p:cNvPr id="11" name="Rectangle 10">
            <a:extLst>
              <a:ext uri="{FF2B5EF4-FFF2-40B4-BE49-F238E27FC236}">
                <a16:creationId xmlns:a16="http://schemas.microsoft.com/office/drawing/2014/main" id="{8BF72C24-1CEC-4C8D-BEBA-19EE1CA9623E}"/>
              </a:ext>
            </a:extLst>
          </p:cNvPr>
          <p:cNvSpPr/>
          <p:nvPr/>
        </p:nvSpPr>
        <p:spPr bwMode="auto">
          <a:xfrm>
            <a:off x="5357201" y="1011198"/>
            <a:ext cx="6685509" cy="546147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9EB27D0-C8D3-4C89-9D0B-D210EA6018AD}"/>
              </a:ext>
            </a:extLst>
          </p:cNvPr>
          <p:cNvSpPr>
            <a:spLocks noGrp="1"/>
          </p:cNvSpPr>
          <p:nvPr>
            <p:ph type="title"/>
          </p:nvPr>
        </p:nvSpPr>
        <p:spPr/>
        <p:txBody>
          <a:bodyPr/>
          <a:lstStyle/>
          <a:p>
            <a:r>
              <a:rPr lang="en-US" dirty="0"/>
              <a:t>Integrating LUIS and a Bot</a:t>
            </a:r>
          </a:p>
        </p:txBody>
      </p:sp>
      <p:pic>
        <p:nvPicPr>
          <p:cNvPr id="3" name="Picture 2">
            <a:extLst>
              <a:ext uri="{FF2B5EF4-FFF2-40B4-BE49-F238E27FC236}">
                <a16:creationId xmlns:a16="http://schemas.microsoft.com/office/drawing/2014/main" id="{8E28B709-9A32-4C7A-BBC0-ABED0FDC1AF3}"/>
              </a:ext>
            </a:extLst>
          </p:cNvPr>
          <p:cNvPicPr>
            <a:picLocks noChangeAspect="1"/>
          </p:cNvPicPr>
          <p:nvPr/>
        </p:nvPicPr>
        <p:blipFill>
          <a:blip r:embed="rId3"/>
          <a:stretch>
            <a:fillRect/>
          </a:stretch>
        </p:blipFill>
        <p:spPr>
          <a:xfrm>
            <a:off x="5779292" y="1219242"/>
            <a:ext cx="6107011" cy="4451438"/>
          </a:xfrm>
          <a:prstGeom prst="rect">
            <a:avLst/>
          </a:prstGeom>
        </p:spPr>
      </p:pic>
      <p:sp>
        <p:nvSpPr>
          <p:cNvPr id="8" name="Rectangle 7">
            <a:extLst>
              <a:ext uri="{FF2B5EF4-FFF2-40B4-BE49-F238E27FC236}">
                <a16:creationId xmlns:a16="http://schemas.microsoft.com/office/drawing/2014/main" id="{BCAE92AE-CEF4-45EE-A8CA-34249DD17735}"/>
              </a:ext>
            </a:extLst>
          </p:cNvPr>
          <p:cNvSpPr/>
          <p:nvPr/>
        </p:nvSpPr>
        <p:spPr>
          <a:xfrm>
            <a:off x="222629" y="1876327"/>
            <a:ext cx="5282433" cy="1450397"/>
          </a:xfrm>
          <a:prstGeom prst="rect">
            <a:avLst/>
          </a:prstGeom>
        </p:spPr>
        <p:txBody>
          <a:bodyPr wrap="square">
            <a:spAutoFit/>
          </a:bodyPr>
          <a:lstStyle/>
          <a:p>
            <a:r>
              <a:rPr lang="en-US" dirty="0"/>
              <a:t>Visual Studio application uses </a:t>
            </a:r>
            <a:r>
              <a:rPr lang="en-US" dirty="0" err="1"/>
              <a:t>appsettings.json</a:t>
            </a:r>
            <a:r>
              <a:rPr lang="en-US" dirty="0"/>
              <a:t> file.  </a:t>
            </a:r>
          </a:p>
          <a:p>
            <a:r>
              <a:rPr lang="en-US" dirty="0"/>
              <a:t>{</a:t>
            </a:r>
          </a:p>
          <a:p>
            <a:r>
              <a:rPr lang="en-US" dirty="0"/>
              <a:t>"</a:t>
            </a:r>
            <a:r>
              <a:rPr lang="en-US" dirty="0" err="1"/>
              <a:t>botFileSecret</a:t>
            </a:r>
            <a:r>
              <a:rPr lang="en-US" dirty="0"/>
              <a:t>": "",</a:t>
            </a:r>
          </a:p>
          <a:p>
            <a:r>
              <a:rPr lang="en-US" dirty="0"/>
              <a:t>"</a:t>
            </a:r>
            <a:r>
              <a:rPr lang="en-US" dirty="0" err="1"/>
              <a:t>botFilePath</a:t>
            </a:r>
            <a:r>
              <a:rPr lang="en-US" dirty="0"/>
              <a:t>": ""</a:t>
            </a:r>
          </a:p>
          <a:p>
            <a:r>
              <a:rPr lang="en-US" dirty="0"/>
              <a:t>}</a:t>
            </a:r>
          </a:p>
        </p:txBody>
      </p:sp>
      <p:sp>
        <p:nvSpPr>
          <p:cNvPr id="10" name="TextBox 9">
            <a:extLst>
              <a:ext uri="{FF2B5EF4-FFF2-40B4-BE49-F238E27FC236}">
                <a16:creationId xmlns:a16="http://schemas.microsoft.com/office/drawing/2014/main" id="{60BF9EBE-1EB9-43CF-89C8-0A29DFD7F21E}"/>
              </a:ext>
            </a:extLst>
          </p:cNvPr>
          <p:cNvSpPr txBox="1"/>
          <p:nvPr/>
        </p:nvSpPr>
        <p:spPr>
          <a:xfrm>
            <a:off x="7487367" y="5860501"/>
            <a:ext cx="407747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Integrate LUIS with web bot</a:t>
            </a:r>
          </a:p>
        </p:txBody>
      </p:sp>
    </p:spTree>
    <p:extLst>
      <p:ext uri="{BB962C8B-B14F-4D97-AF65-F5344CB8AC3E}">
        <p14:creationId xmlns:p14="http://schemas.microsoft.com/office/powerpoint/2010/main" val="21247902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Integrating LUIS with a Bot</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3.7037E-7 L -8.33333E-7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671</Words>
  <Application>Microsoft Office PowerPoint</Application>
  <PresentationFormat>Widescreen</PresentationFormat>
  <Paragraphs>96</Paragraphs>
  <Slides>16</Slides>
  <Notes>10</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05: Enhance your Bot with LUIS</vt:lpstr>
      <vt:lpstr>Agenda</vt:lpstr>
      <vt:lpstr>PowerPoint Presentation</vt:lpstr>
      <vt:lpstr>Lesson Objectives</vt:lpstr>
      <vt:lpstr>Introduction</vt:lpstr>
      <vt:lpstr>Accessing your LUIS App</vt:lpstr>
      <vt:lpstr>Integrating LUIS and a Bot</vt:lpstr>
      <vt:lpstr>PowerPoint Presentation</vt:lpstr>
      <vt:lpstr>Lesson Objectives</vt:lpstr>
      <vt:lpstr>Walkthrough – Integrate LUIS and a Bot</vt:lpstr>
      <vt:lpstr>Lab 7: Integrate LUIS into Bot Dialogs</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2019-03-22T20:37:31Z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